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332" r:id="rId3"/>
    <p:sldId id="380" r:id="rId4"/>
    <p:sldId id="257" r:id="rId5"/>
    <p:sldId id="262" r:id="rId6"/>
    <p:sldId id="260" r:id="rId7"/>
    <p:sldId id="309" r:id="rId8"/>
    <p:sldId id="381" r:id="rId9"/>
    <p:sldId id="382" r:id="rId10"/>
    <p:sldId id="383" r:id="rId11"/>
    <p:sldId id="365" r:id="rId12"/>
    <p:sldId id="263" r:id="rId13"/>
    <p:sldId id="367" r:id="rId14"/>
    <p:sldId id="384" r:id="rId15"/>
    <p:sldId id="385" r:id="rId16"/>
    <p:sldId id="350" r:id="rId17"/>
    <p:sldId id="368" r:id="rId18"/>
    <p:sldId id="369" r:id="rId19"/>
    <p:sldId id="351" r:id="rId20"/>
    <p:sldId id="355" r:id="rId21"/>
    <p:sldId id="386" r:id="rId22"/>
    <p:sldId id="326" r:id="rId23"/>
    <p:sldId id="387" r:id="rId24"/>
    <p:sldId id="333" r:id="rId25"/>
    <p:sldId id="353" r:id="rId26"/>
    <p:sldId id="363" r:id="rId27"/>
    <p:sldId id="379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8"/>
    <p:restoredTop sz="85542"/>
  </p:normalViewPr>
  <p:slideViewPr>
    <p:cSldViewPr snapToGrid="0">
      <p:cViewPr varScale="1">
        <p:scale>
          <a:sx n="97" d="100"/>
          <a:sy n="97" d="100"/>
        </p:scale>
        <p:origin x="81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8.gi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hyperlink" Target="https://developer.apple.com/library/ios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0" y="1634918"/>
            <a:ext cx="7752443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初级篇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单元格选中和</a:t>
            </a:r>
            <a:r>
              <a:rPr lang="en-US" altLang="zh-CN" sz="36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UIAlertController</a:t>
            </a:r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28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8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行选择处理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5846" y="1931217"/>
            <a:ext cx="115355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override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didSelectRowAtIndexPath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indexPath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NSIndexPath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{</a:t>
            </a:r>
          </a:p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</a:p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//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创建一个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ActionSheet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式的菜单</a:t>
            </a:r>
          </a:p>
          <a:p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let 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选项菜单 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UIAlertController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(title: nil, message: 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亲，你选了我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”,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preferredStyle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ActionSheet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</a:p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let 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取消行为 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UIAlertAction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(title: "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style: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UIAlertActionStyle.Cancel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handler: nil)</a:t>
            </a:r>
          </a:p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//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取消行为</a:t>
            </a:r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选项菜单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addAction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取消行为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</a:p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//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显示菜单</a:t>
            </a:r>
          </a:p>
          <a:p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self.presentViewController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选项菜单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animated: true, completion: nil)</a:t>
            </a:r>
          </a:p>
          <a:p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101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se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654" y="1753754"/>
            <a:ext cx="2681485" cy="492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0353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UIAlertController</a:t>
            </a:r>
            <a:endParaRPr lang="en-US" altLang="zh-CN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详解</a:t>
            </a:r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UIAlertController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之前用过但未深入</a:t>
            </a:r>
            <a:r>
              <a:rPr lang="en-US" altLang="zh-CN" sz="1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功能用于弹出菜单或提示信息</a:t>
            </a:r>
            <a:r>
              <a:rPr lang="en-US" altLang="zh-CN" sz="1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endParaRPr lang="zh-CN" altLang="en-US" sz="1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iOS8</a:t>
            </a:r>
            <a:r>
              <a:rPr lang="zh-CN" altLang="en-US" sz="1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以后用于替代</a:t>
            </a:r>
            <a:r>
              <a:rPr lang="en-US" altLang="zh-CN" sz="14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UIAlertView</a:t>
            </a:r>
            <a:r>
              <a:rPr lang="zh-CN" altLang="en-US" sz="1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4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UIActionSheet</a:t>
            </a:r>
            <a:endParaRPr lang="en-US" altLang="zh-CN" sz="1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6378" y="3762089"/>
            <a:ext cx="105564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菜单样式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preferredStyle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ActionSheet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或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.Alert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aler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865" y="1834450"/>
            <a:ext cx="2366448" cy="4347955"/>
          </a:xfrm>
          <a:prstGeom prst="rect">
            <a:avLst/>
          </a:prstGeom>
        </p:spPr>
      </p:pic>
      <p:pic>
        <p:nvPicPr>
          <p:cNvPr id="12" name="图片 11" descr="sel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397" y="1834451"/>
            <a:ext cx="2366449" cy="4347955"/>
          </a:xfrm>
          <a:prstGeom prst="rect">
            <a:avLst/>
          </a:prstGeom>
        </p:spPr>
      </p:pic>
      <p:sp>
        <p:nvSpPr>
          <p:cNvPr id="13" name="椭圆形标注 12"/>
          <p:cNvSpPr/>
          <p:nvPr/>
        </p:nvSpPr>
        <p:spPr>
          <a:xfrm>
            <a:off x="3094893" y="4935415"/>
            <a:ext cx="2508738" cy="1850672"/>
          </a:xfrm>
          <a:prstGeom prst="wedgeEllipseCallout">
            <a:avLst>
              <a:gd name="adj1" fmla="val 61675"/>
              <a:gd name="adj2" fmla="val -650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>
                <a:latin typeface="兰亭黑-简 纤黑" charset="-122"/>
                <a:ea typeface="兰亭黑-简 纤黑" charset="-122"/>
                <a:cs typeface="兰亭黑-简 纤黑" charset="-122"/>
              </a:rPr>
              <a:t>ActionSheet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4" name="椭圆形标注 13"/>
          <p:cNvSpPr/>
          <p:nvPr/>
        </p:nvSpPr>
        <p:spPr>
          <a:xfrm>
            <a:off x="9469049" y="909114"/>
            <a:ext cx="2508738" cy="1850672"/>
          </a:xfrm>
          <a:prstGeom prst="wedgeEllipseCallout">
            <a:avLst>
              <a:gd name="adj1" fmla="val -16830"/>
              <a:gd name="adj2" fmla="val 1075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Alert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9678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如何查找样式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8650" y="2777734"/>
            <a:ext cx="41739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i="1" dirty="0" err="1"/>
              <a:t>UIAlertControllerStyle.ActionSheet</a:t>
            </a:r>
            <a:r>
              <a:rPr lang="en-US" altLang="zh-CN" sz="2000" i="1" dirty="0"/>
              <a:t> </a:t>
            </a:r>
            <a:endParaRPr lang="en-US" altLang="zh-CN" sz="2000" dirty="0">
              <a:effectLst/>
            </a:endParaRPr>
          </a:p>
        </p:txBody>
      </p:sp>
      <p:pic>
        <p:nvPicPr>
          <p:cNvPr id="6" name="图片 5" descr="stylese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446" y="1788289"/>
            <a:ext cx="6394241" cy="434957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46588" y="3963074"/>
            <a:ext cx="4173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i="1" dirty="0" smtClean="0"/>
              <a:t>Swift</a:t>
            </a:r>
            <a:r>
              <a:rPr lang="zh-CN" altLang="en-US" sz="2000" i="1" dirty="0" smtClean="0"/>
              <a:t>中</a:t>
            </a:r>
            <a:r>
              <a:rPr lang="en-US" altLang="zh-CN" sz="2000" i="1" dirty="0" smtClean="0"/>
              <a:t>,</a:t>
            </a:r>
            <a:r>
              <a:rPr lang="zh-CN" altLang="en-US" sz="2000" i="1" dirty="0" smtClean="0"/>
              <a:t>枚举值可以省略类型前缀</a:t>
            </a:r>
          </a:p>
          <a:p>
            <a:r>
              <a:rPr lang="en-US" altLang="zh-CN" sz="2000" i="1" dirty="0" smtClean="0"/>
              <a:t>.</a:t>
            </a:r>
            <a:r>
              <a:rPr lang="en-US" altLang="zh-CN" sz="2000" i="1" dirty="0" err="1"/>
              <a:t>ActionSheet</a:t>
            </a:r>
            <a:r>
              <a:rPr lang="en-US" altLang="zh-CN" sz="2000" i="1" dirty="0"/>
              <a:t> </a:t>
            </a:r>
            <a:endParaRPr lang="en-US" altLang="zh-C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003135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UIAlertController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行为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UIAlertAction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定义行为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0130" y="2765627"/>
            <a:ext cx="1055643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参数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title: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标题         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style: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样式 </a:t>
            </a: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.Cancel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handle: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响应         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nil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无操作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20130" y="4547535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把行为添加到 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UIAlertController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addAction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0130" y="5567443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presentViewController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添加多项菜单及行为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5090429" y="292925"/>
            <a:ext cx="1639491" cy="3091123"/>
          </a:xfrm>
          <a:custGeom>
            <a:avLst/>
            <a:gdLst/>
            <a:ahLst/>
            <a:cxnLst/>
            <a:rect l="l" t="t" r="r" b="b"/>
            <a:pathLst>
              <a:path w="1639491" h="3091123">
                <a:moveTo>
                  <a:pt x="1178384" y="0"/>
                </a:moveTo>
                <a:lnTo>
                  <a:pt x="1212540" y="0"/>
                </a:lnTo>
                <a:cubicBezTo>
                  <a:pt x="1474403" y="45541"/>
                  <a:pt x="1605335" y="148009"/>
                  <a:pt x="1605335" y="307404"/>
                </a:cubicBezTo>
                <a:cubicBezTo>
                  <a:pt x="1605335" y="387102"/>
                  <a:pt x="1582564" y="466799"/>
                  <a:pt x="1537023" y="546497"/>
                </a:cubicBezTo>
                <a:lnTo>
                  <a:pt x="1468710" y="631887"/>
                </a:lnTo>
                <a:lnTo>
                  <a:pt x="1417476" y="700199"/>
                </a:lnTo>
                <a:lnTo>
                  <a:pt x="1349164" y="802667"/>
                </a:lnTo>
                <a:lnTo>
                  <a:pt x="1212540" y="973447"/>
                </a:lnTo>
                <a:lnTo>
                  <a:pt x="1178384" y="1024681"/>
                </a:lnTo>
                <a:cubicBezTo>
                  <a:pt x="1155613" y="1047452"/>
                  <a:pt x="1121457" y="1087301"/>
                  <a:pt x="1075916" y="1144227"/>
                </a:cubicBezTo>
                <a:lnTo>
                  <a:pt x="990526" y="1297930"/>
                </a:lnTo>
                <a:cubicBezTo>
                  <a:pt x="944984" y="1354856"/>
                  <a:pt x="922214" y="1389012"/>
                  <a:pt x="922214" y="1400398"/>
                </a:cubicBezTo>
                <a:lnTo>
                  <a:pt x="888058" y="1468710"/>
                </a:lnTo>
                <a:cubicBezTo>
                  <a:pt x="876672" y="1502866"/>
                  <a:pt x="870979" y="1519944"/>
                  <a:pt x="870979" y="1519944"/>
                </a:cubicBezTo>
                <a:cubicBezTo>
                  <a:pt x="859594" y="1531329"/>
                  <a:pt x="876672" y="1548407"/>
                  <a:pt x="922214" y="1571178"/>
                </a:cubicBezTo>
                <a:lnTo>
                  <a:pt x="973448" y="1605334"/>
                </a:lnTo>
                <a:lnTo>
                  <a:pt x="1024682" y="1622412"/>
                </a:lnTo>
                <a:lnTo>
                  <a:pt x="1178384" y="1690724"/>
                </a:lnTo>
                <a:lnTo>
                  <a:pt x="1263774" y="1724880"/>
                </a:lnTo>
                <a:lnTo>
                  <a:pt x="1332086" y="1741958"/>
                </a:lnTo>
                <a:cubicBezTo>
                  <a:pt x="1537023" y="1833041"/>
                  <a:pt x="1639491" y="1963973"/>
                  <a:pt x="1639491" y="2134753"/>
                </a:cubicBezTo>
                <a:cubicBezTo>
                  <a:pt x="1639491" y="2134753"/>
                  <a:pt x="1639491" y="2146138"/>
                  <a:pt x="1639491" y="2168909"/>
                </a:cubicBezTo>
                <a:lnTo>
                  <a:pt x="1622413" y="2271377"/>
                </a:lnTo>
                <a:cubicBezTo>
                  <a:pt x="1622413" y="2339689"/>
                  <a:pt x="1537023" y="2436465"/>
                  <a:pt x="1366242" y="2561704"/>
                </a:cubicBezTo>
                <a:lnTo>
                  <a:pt x="1229618" y="2664172"/>
                </a:lnTo>
                <a:lnTo>
                  <a:pt x="1229618" y="2681250"/>
                </a:lnTo>
                <a:cubicBezTo>
                  <a:pt x="1184077" y="2715406"/>
                  <a:pt x="1138535" y="2743869"/>
                  <a:pt x="1092994" y="2766640"/>
                </a:cubicBezTo>
                <a:lnTo>
                  <a:pt x="1075916" y="2783718"/>
                </a:lnTo>
                <a:lnTo>
                  <a:pt x="973448" y="2834952"/>
                </a:lnTo>
                <a:lnTo>
                  <a:pt x="922214" y="2852030"/>
                </a:lnTo>
                <a:cubicBezTo>
                  <a:pt x="910828" y="2852030"/>
                  <a:pt x="893750" y="2863416"/>
                  <a:pt x="870979" y="2886186"/>
                </a:cubicBezTo>
                <a:cubicBezTo>
                  <a:pt x="859594" y="2897572"/>
                  <a:pt x="853901" y="2903264"/>
                  <a:pt x="853901" y="2903264"/>
                </a:cubicBezTo>
                <a:lnTo>
                  <a:pt x="768511" y="2954498"/>
                </a:lnTo>
                <a:lnTo>
                  <a:pt x="683121" y="3005732"/>
                </a:lnTo>
                <a:cubicBezTo>
                  <a:pt x="671736" y="3005732"/>
                  <a:pt x="648965" y="3005732"/>
                  <a:pt x="614809" y="3005732"/>
                </a:cubicBezTo>
                <a:cubicBezTo>
                  <a:pt x="580653" y="3017118"/>
                  <a:pt x="546497" y="3028503"/>
                  <a:pt x="512341" y="3039889"/>
                </a:cubicBezTo>
                <a:cubicBezTo>
                  <a:pt x="455414" y="3074045"/>
                  <a:pt x="421258" y="3085430"/>
                  <a:pt x="409873" y="3074045"/>
                </a:cubicBezTo>
                <a:lnTo>
                  <a:pt x="392795" y="3074045"/>
                </a:lnTo>
                <a:lnTo>
                  <a:pt x="307405" y="3074045"/>
                </a:lnTo>
                <a:lnTo>
                  <a:pt x="273249" y="3074045"/>
                </a:lnTo>
                <a:lnTo>
                  <a:pt x="256171" y="3074045"/>
                </a:lnTo>
                <a:cubicBezTo>
                  <a:pt x="187858" y="3085430"/>
                  <a:pt x="148010" y="3091123"/>
                  <a:pt x="136624" y="3091123"/>
                </a:cubicBezTo>
                <a:cubicBezTo>
                  <a:pt x="45542" y="3091123"/>
                  <a:pt x="0" y="3062659"/>
                  <a:pt x="0" y="3005732"/>
                </a:cubicBezTo>
                <a:cubicBezTo>
                  <a:pt x="11386" y="2971576"/>
                  <a:pt x="34156" y="2943113"/>
                  <a:pt x="68312" y="2920342"/>
                </a:cubicBezTo>
                <a:lnTo>
                  <a:pt x="119546" y="2886186"/>
                </a:lnTo>
                <a:cubicBezTo>
                  <a:pt x="153702" y="2863416"/>
                  <a:pt x="193551" y="2840645"/>
                  <a:pt x="239093" y="2817874"/>
                </a:cubicBezTo>
                <a:cubicBezTo>
                  <a:pt x="273249" y="2806489"/>
                  <a:pt x="290327" y="2800796"/>
                  <a:pt x="290327" y="2800796"/>
                </a:cubicBezTo>
                <a:lnTo>
                  <a:pt x="375717" y="2749562"/>
                </a:lnTo>
                <a:lnTo>
                  <a:pt x="426951" y="2715406"/>
                </a:lnTo>
                <a:lnTo>
                  <a:pt x="478185" y="2681250"/>
                </a:lnTo>
                <a:cubicBezTo>
                  <a:pt x="512341" y="2658479"/>
                  <a:pt x="535112" y="2641401"/>
                  <a:pt x="546497" y="2630016"/>
                </a:cubicBezTo>
                <a:lnTo>
                  <a:pt x="580653" y="2630016"/>
                </a:lnTo>
                <a:cubicBezTo>
                  <a:pt x="592038" y="2618630"/>
                  <a:pt x="609116" y="2607245"/>
                  <a:pt x="631887" y="2595860"/>
                </a:cubicBezTo>
                <a:cubicBezTo>
                  <a:pt x="666043" y="2573089"/>
                  <a:pt x="683121" y="2561704"/>
                  <a:pt x="683121" y="2561704"/>
                </a:cubicBezTo>
                <a:lnTo>
                  <a:pt x="785589" y="2476313"/>
                </a:lnTo>
                <a:lnTo>
                  <a:pt x="1041760" y="2322611"/>
                </a:lnTo>
                <a:lnTo>
                  <a:pt x="1161306" y="2203065"/>
                </a:lnTo>
                <a:cubicBezTo>
                  <a:pt x="1195462" y="2168909"/>
                  <a:pt x="1212540" y="2140446"/>
                  <a:pt x="1212540" y="2117675"/>
                </a:cubicBezTo>
                <a:cubicBezTo>
                  <a:pt x="1212540" y="2072134"/>
                  <a:pt x="1127150" y="2026592"/>
                  <a:pt x="956370" y="1981051"/>
                </a:cubicBezTo>
                <a:cubicBezTo>
                  <a:pt x="933599" y="1969665"/>
                  <a:pt x="910828" y="1963973"/>
                  <a:pt x="888058" y="1963973"/>
                </a:cubicBezTo>
                <a:lnTo>
                  <a:pt x="734355" y="1912739"/>
                </a:lnTo>
                <a:lnTo>
                  <a:pt x="683121" y="1878583"/>
                </a:lnTo>
                <a:lnTo>
                  <a:pt x="563575" y="1844426"/>
                </a:lnTo>
                <a:cubicBezTo>
                  <a:pt x="483878" y="1821656"/>
                  <a:pt x="444029" y="1787500"/>
                  <a:pt x="444029" y="1741958"/>
                </a:cubicBezTo>
                <a:lnTo>
                  <a:pt x="444029" y="1690724"/>
                </a:lnTo>
                <a:lnTo>
                  <a:pt x="444029" y="1639490"/>
                </a:lnTo>
                <a:cubicBezTo>
                  <a:pt x="432644" y="1593949"/>
                  <a:pt x="478185" y="1514251"/>
                  <a:pt x="580653" y="1400398"/>
                </a:cubicBezTo>
                <a:cubicBezTo>
                  <a:pt x="671736" y="1286544"/>
                  <a:pt x="745741" y="1189769"/>
                  <a:pt x="802667" y="1110071"/>
                </a:cubicBezTo>
                <a:lnTo>
                  <a:pt x="870979" y="1007604"/>
                </a:lnTo>
                <a:lnTo>
                  <a:pt x="1024682" y="785589"/>
                </a:lnTo>
                <a:lnTo>
                  <a:pt x="1127150" y="614809"/>
                </a:lnTo>
                <a:cubicBezTo>
                  <a:pt x="1149921" y="580653"/>
                  <a:pt x="1161306" y="557882"/>
                  <a:pt x="1161306" y="546497"/>
                </a:cubicBezTo>
                <a:cubicBezTo>
                  <a:pt x="1161306" y="523726"/>
                  <a:pt x="1149921" y="506648"/>
                  <a:pt x="1127150" y="495263"/>
                </a:cubicBezTo>
                <a:lnTo>
                  <a:pt x="1058838" y="495263"/>
                </a:lnTo>
                <a:lnTo>
                  <a:pt x="1007604" y="478184"/>
                </a:lnTo>
                <a:lnTo>
                  <a:pt x="956370" y="495263"/>
                </a:lnTo>
                <a:lnTo>
                  <a:pt x="853901" y="495263"/>
                </a:lnTo>
                <a:lnTo>
                  <a:pt x="819745" y="495263"/>
                </a:lnTo>
                <a:lnTo>
                  <a:pt x="717277" y="512341"/>
                </a:lnTo>
                <a:lnTo>
                  <a:pt x="648965" y="529419"/>
                </a:lnTo>
                <a:lnTo>
                  <a:pt x="563575" y="546497"/>
                </a:lnTo>
                <a:lnTo>
                  <a:pt x="444029" y="597731"/>
                </a:lnTo>
                <a:cubicBezTo>
                  <a:pt x="387102" y="609116"/>
                  <a:pt x="352946" y="614809"/>
                  <a:pt x="341561" y="614809"/>
                </a:cubicBezTo>
                <a:lnTo>
                  <a:pt x="307405" y="631887"/>
                </a:lnTo>
                <a:cubicBezTo>
                  <a:pt x="284634" y="654657"/>
                  <a:pt x="261863" y="666043"/>
                  <a:pt x="239093" y="666043"/>
                </a:cubicBezTo>
                <a:cubicBezTo>
                  <a:pt x="182166" y="666043"/>
                  <a:pt x="153702" y="637579"/>
                  <a:pt x="153702" y="580653"/>
                </a:cubicBezTo>
                <a:cubicBezTo>
                  <a:pt x="153702" y="546497"/>
                  <a:pt x="159395" y="518033"/>
                  <a:pt x="170780" y="495263"/>
                </a:cubicBezTo>
                <a:lnTo>
                  <a:pt x="204936" y="392794"/>
                </a:lnTo>
                <a:cubicBezTo>
                  <a:pt x="273249" y="176473"/>
                  <a:pt x="421258" y="68312"/>
                  <a:pt x="648965" y="68312"/>
                </a:cubicBezTo>
                <a:cubicBezTo>
                  <a:pt x="671736" y="68312"/>
                  <a:pt x="688814" y="62619"/>
                  <a:pt x="700199" y="51234"/>
                </a:cubicBezTo>
                <a:lnTo>
                  <a:pt x="751433" y="34156"/>
                </a:lnTo>
                <a:cubicBezTo>
                  <a:pt x="762819" y="34156"/>
                  <a:pt x="808360" y="28463"/>
                  <a:pt x="888058" y="1707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536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增加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项菜单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1780559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拨打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我来过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9908" y="2473202"/>
            <a:ext cx="103749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 </a:t>
            </a:r>
            <a:r>
              <a:rPr lang="zh-CN" altLang="en-US" sz="1600" dirty="0" smtClean="0"/>
              <a:t>      </a:t>
            </a:r>
            <a:r>
              <a:rPr lang="en-US" altLang="zh-CN" sz="1600" dirty="0" smtClean="0"/>
              <a:t>let</a:t>
            </a:r>
            <a:r>
              <a:rPr lang="zh-CN" altLang="en-US" sz="1600" dirty="0" smtClean="0"/>
              <a:t> </a:t>
            </a:r>
            <a:r>
              <a:rPr lang="zh-CN" altLang="en-US" sz="1600" dirty="0"/>
              <a:t>拨打行为的处理 </a:t>
            </a:r>
            <a:r>
              <a:rPr lang="en-US" altLang="zh-CN" sz="1600" dirty="0"/>
              <a:t>= { (action: </a:t>
            </a:r>
            <a:r>
              <a:rPr lang="en-US" altLang="zh-CN" sz="1600" dirty="0" err="1"/>
              <a:t>UIAlertAction</a:t>
            </a:r>
            <a:r>
              <a:rPr lang="en-US" altLang="zh-CN" sz="1600" dirty="0"/>
              <a:t>!) -&gt; Void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endParaRPr lang="zh-CN" altLang="en-US" sz="1600" dirty="0"/>
          </a:p>
          <a:p>
            <a:r>
              <a:rPr lang="zh-CN" altLang="en-US" sz="1600" dirty="0"/>
              <a:t>            </a:t>
            </a:r>
            <a:r>
              <a:rPr lang="en-US" altLang="zh-CN" sz="1600" dirty="0"/>
              <a:t>let</a:t>
            </a:r>
            <a:r>
              <a:rPr lang="zh-CN" altLang="en-US" sz="1600" dirty="0"/>
              <a:t> 提示消息 </a:t>
            </a:r>
            <a:r>
              <a:rPr lang="en-US" altLang="zh-CN" sz="1600" dirty="0"/>
              <a:t>= </a:t>
            </a:r>
            <a:r>
              <a:rPr lang="en-US" altLang="zh-CN" sz="1600" dirty="0" err="1"/>
              <a:t>UIAlertController</a:t>
            </a:r>
            <a:r>
              <a:rPr lang="en-US" altLang="zh-CN" sz="1600" dirty="0"/>
              <a:t>(title: "</a:t>
            </a:r>
            <a:r>
              <a:rPr lang="zh-CN" altLang="en-US" sz="1600" dirty="0"/>
              <a:t>无服务</a:t>
            </a:r>
            <a:r>
              <a:rPr lang="en-US" altLang="zh-CN" sz="1600" dirty="0"/>
              <a:t>", message: "</a:t>
            </a:r>
            <a:r>
              <a:rPr lang="zh-CN" altLang="en-US" sz="1600" dirty="0"/>
              <a:t>对不起</a:t>
            </a:r>
            <a:r>
              <a:rPr lang="en-US" altLang="zh-CN" sz="1600" dirty="0"/>
              <a:t>,</a:t>
            </a:r>
            <a:r>
              <a:rPr lang="zh-CN" altLang="en-US" sz="1600" dirty="0"/>
              <a:t>您拨打的号码暂时无法接通</a:t>
            </a:r>
            <a:r>
              <a:rPr lang="en-US" altLang="zh-CN" sz="1600" dirty="0"/>
              <a:t>.</a:t>
            </a:r>
            <a:r>
              <a:rPr lang="zh-CN" altLang="en-US" sz="1600" dirty="0"/>
              <a:t>请稍后再拨</a:t>
            </a:r>
            <a:r>
              <a:rPr lang="en-US" altLang="zh-CN" sz="1600" dirty="0"/>
              <a:t>", </a:t>
            </a:r>
            <a:r>
              <a:rPr lang="en-US" altLang="zh-CN" sz="1600" dirty="0" err="1"/>
              <a:t>preferredStyle</a:t>
            </a:r>
            <a:r>
              <a:rPr lang="en-US" altLang="zh-CN" sz="1600" dirty="0"/>
              <a:t>: </a:t>
            </a:r>
            <a:r>
              <a:rPr lang="en-US" altLang="zh-CN" sz="1600" dirty="0" err="1"/>
              <a:t>UIAlertControllerStyle.Alert</a:t>
            </a:r>
            <a:r>
              <a:rPr lang="en-US" altLang="zh-CN" sz="1600" dirty="0"/>
              <a:t>)</a:t>
            </a:r>
          </a:p>
          <a:p>
            <a:r>
              <a:rPr lang="en-US" altLang="zh-CN" sz="1600" dirty="0"/>
              <a:t>            </a:t>
            </a:r>
            <a:r>
              <a:rPr lang="zh-CN" altLang="en-US" sz="1600" dirty="0"/>
              <a:t>提示消息</a:t>
            </a:r>
            <a:r>
              <a:rPr lang="en-US" altLang="zh-CN" sz="1600" dirty="0"/>
              <a:t>.</a:t>
            </a:r>
            <a:r>
              <a:rPr lang="en-US" altLang="zh-CN" sz="1600" dirty="0" err="1"/>
              <a:t>addAction</a:t>
            </a:r>
            <a:r>
              <a:rPr lang="en-US" altLang="zh-CN" sz="1600" dirty="0"/>
              <a:t>(</a:t>
            </a:r>
            <a:r>
              <a:rPr lang="en-US" altLang="zh-CN" sz="1600" dirty="0" err="1"/>
              <a:t>UIAlertAction</a:t>
            </a:r>
            <a:r>
              <a:rPr lang="en-US" altLang="zh-CN" sz="1600" dirty="0"/>
              <a:t>(title: "</a:t>
            </a:r>
            <a:r>
              <a:rPr lang="zh-CN" altLang="en-US" sz="1600" dirty="0"/>
              <a:t>好</a:t>
            </a:r>
            <a:r>
              <a:rPr lang="en-US" altLang="zh-CN" sz="1600" dirty="0"/>
              <a:t>", style: </a:t>
            </a:r>
            <a:r>
              <a:rPr lang="en-US" altLang="zh-CN" sz="1600" dirty="0" err="1"/>
              <a:t>UIAlertActionStyle.Default</a:t>
            </a:r>
            <a:r>
              <a:rPr lang="en-US" altLang="zh-CN" sz="1600" dirty="0"/>
              <a:t>, handler: nil))</a:t>
            </a:r>
          </a:p>
          <a:p>
            <a:r>
              <a:rPr lang="en-US" altLang="zh-CN" sz="1600" dirty="0"/>
              <a:t>            </a:t>
            </a:r>
            <a:r>
              <a:rPr lang="en-US" altLang="zh-CN" sz="1600" dirty="0" err="1"/>
              <a:t>self.presentViewController</a:t>
            </a:r>
            <a:r>
              <a:rPr lang="en-US" altLang="zh-CN" sz="1600" dirty="0"/>
              <a:t>(</a:t>
            </a:r>
            <a:r>
              <a:rPr lang="zh-CN" altLang="en-US" sz="1600" dirty="0"/>
              <a:t>提示消息</a:t>
            </a:r>
            <a:r>
              <a:rPr lang="en-US" altLang="zh-CN" sz="1600" dirty="0"/>
              <a:t>, animated: true, completion: nil)</a:t>
            </a:r>
          </a:p>
          <a:p>
            <a:r>
              <a:rPr lang="en-US" altLang="zh-CN" sz="1600" dirty="0"/>
              <a:t>        }</a:t>
            </a:r>
          </a:p>
          <a:p>
            <a:r>
              <a:rPr lang="en-US" altLang="zh-CN" sz="1600" dirty="0"/>
              <a:t>        </a:t>
            </a:r>
          </a:p>
          <a:p>
            <a:r>
              <a:rPr lang="en-US" altLang="zh-CN" sz="1600" dirty="0"/>
              <a:t>        let </a:t>
            </a:r>
            <a:r>
              <a:rPr lang="zh-CN" altLang="en-US" sz="1600" dirty="0"/>
              <a:t>拨打行为</a:t>
            </a:r>
            <a:r>
              <a:rPr lang="en-US" altLang="zh-CN" sz="1600" dirty="0"/>
              <a:t> = </a:t>
            </a:r>
            <a:r>
              <a:rPr lang="en-US" altLang="zh-CN" sz="1600" dirty="0" err="1"/>
              <a:t>UIAlertAction</a:t>
            </a:r>
            <a:r>
              <a:rPr lang="en-US" altLang="zh-CN" sz="1600" dirty="0"/>
              <a:t>(title: "</a:t>
            </a:r>
            <a:r>
              <a:rPr lang="zh-CN" altLang="en-US" sz="1600" dirty="0"/>
              <a:t>拨打</a:t>
            </a:r>
            <a:r>
              <a:rPr lang="en-US" altLang="zh-CN" sz="1600" dirty="0"/>
              <a:t> 021 6498-\(</a:t>
            </a:r>
            <a:r>
              <a:rPr lang="en-US" altLang="zh-CN" sz="1600" dirty="0" err="1"/>
              <a:t>indexPath.row</a:t>
            </a:r>
            <a:r>
              <a:rPr lang="en-US" altLang="zh-CN" sz="1600" dirty="0"/>
              <a:t>)", style: </a:t>
            </a:r>
            <a:r>
              <a:rPr lang="en-US" altLang="zh-CN" sz="1600" dirty="0" err="1"/>
              <a:t>UIAlertActionStyle.Default</a:t>
            </a:r>
            <a:r>
              <a:rPr lang="en-US" altLang="zh-CN" sz="1600" dirty="0"/>
              <a:t>, handler: </a:t>
            </a:r>
            <a:r>
              <a:rPr lang="zh-CN" altLang="en-US" sz="1600" dirty="0"/>
              <a:t>拨打行为的处理</a:t>
            </a:r>
            <a:r>
              <a:rPr lang="en-US" altLang="zh-CN" sz="1600" dirty="0"/>
              <a:t>)</a:t>
            </a:r>
          </a:p>
          <a:p>
            <a:r>
              <a:rPr lang="en-US" altLang="zh-CN" sz="1600" dirty="0"/>
              <a:t>        </a:t>
            </a:r>
          </a:p>
          <a:p>
            <a:r>
              <a:rPr lang="zh-CN" altLang="en-US" sz="1600" dirty="0"/>
              <a:t>        </a:t>
            </a:r>
            <a:r>
              <a:rPr lang="en-US" altLang="zh-CN" sz="1600" dirty="0"/>
              <a:t>//</a:t>
            </a:r>
            <a:r>
              <a:rPr lang="zh-CN" altLang="en-US" sz="1600" dirty="0"/>
              <a:t>添加拨打行为</a:t>
            </a:r>
          </a:p>
          <a:p>
            <a:r>
              <a:rPr lang="zh-CN" altLang="en-US" sz="1600" dirty="0"/>
              <a:t>        选项菜单</a:t>
            </a:r>
            <a:r>
              <a:rPr lang="en-US" altLang="zh-CN" sz="1600" dirty="0"/>
              <a:t>.</a:t>
            </a:r>
            <a:r>
              <a:rPr lang="en-US" altLang="zh-CN" sz="1600" dirty="0" err="1"/>
              <a:t>addAction</a:t>
            </a:r>
            <a:r>
              <a:rPr lang="en-US" altLang="zh-CN" sz="1600" dirty="0"/>
              <a:t>(</a:t>
            </a:r>
            <a:r>
              <a:rPr lang="zh-CN" altLang="en-US" sz="1600" dirty="0"/>
              <a:t>拨打行为</a:t>
            </a:r>
            <a:r>
              <a:rPr lang="en-US" altLang="zh-CN" sz="1600" dirty="0"/>
              <a:t>)</a:t>
            </a:r>
          </a:p>
        </p:txBody>
      </p:sp>
      <p:sp>
        <p:nvSpPr>
          <p:cNvPr id="12" name="椭圆形标注 11"/>
          <p:cNvSpPr/>
          <p:nvPr/>
        </p:nvSpPr>
        <p:spPr>
          <a:xfrm>
            <a:off x="8878635" y="4829908"/>
            <a:ext cx="2672862" cy="1733092"/>
          </a:xfrm>
          <a:prstGeom prst="wedgeEllipseCallout">
            <a:avLst>
              <a:gd name="adj1" fmla="val 6389"/>
              <a:gd name="adj2" fmla="val -742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handler(</a:t>
            </a:r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响应</a:t>
            </a:r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是一段代码</a:t>
            </a:r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被选中时会执行</a:t>
            </a:r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sz="1400" dirty="0" smtClean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pPr algn="ctr"/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Swift</a:t>
            </a:r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中的术语为 </a:t>
            </a:r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closure(</a:t>
            </a:r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闭包</a:t>
            </a:r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endParaRPr kumimoji="1" lang="zh-CN" altLang="en-US" sz="1400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4" name="椭圆形标注 13"/>
          <p:cNvSpPr/>
          <p:nvPr/>
        </p:nvSpPr>
        <p:spPr>
          <a:xfrm>
            <a:off x="209641" y="118981"/>
            <a:ext cx="1990398" cy="1569662"/>
          </a:xfrm>
          <a:prstGeom prst="wedgeEllipseCallout">
            <a:avLst>
              <a:gd name="adj1" fmla="val 44212"/>
              <a:gd name="adj2" fmla="val 1057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闭包是一个无名方法块</a:t>
            </a:r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endParaRPr kumimoji="1" lang="zh-CN" altLang="en-US" sz="1400" dirty="0" smtClean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pPr algn="ctr"/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整体可作为变量供使用</a:t>
            </a:r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sz="1400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76246" y="2473202"/>
            <a:ext cx="2614246" cy="305167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019908" y="2766279"/>
            <a:ext cx="9952892" cy="983386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形标注 15"/>
          <p:cNvSpPr/>
          <p:nvPr/>
        </p:nvSpPr>
        <p:spPr>
          <a:xfrm>
            <a:off x="4000094" y="192338"/>
            <a:ext cx="1990398" cy="1569662"/>
          </a:xfrm>
          <a:prstGeom prst="wedgeEllipseCallout">
            <a:avLst>
              <a:gd name="adj1" fmla="val -5851"/>
              <a:gd name="adj2" fmla="val 953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参数和返回值</a:t>
            </a:r>
            <a:endParaRPr kumimoji="1" lang="zh-CN" altLang="en-US" sz="1400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7" name="椭圆形标注 16"/>
          <p:cNvSpPr/>
          <p:nvPr/>
        </p:nvSpPr>
        <p:spPr>
          <a:xfrm>
            <a:off x="6708124" y="210897"/>
            <a:ext cx="2517937" cy="1531016"/>
          </a:xfrm>
          <a:prstGeom prst="wedgeEllipseCallout">
            <a:avLst>
              <a:gd name="adj1" fmla="val -72614"/>
              <a:gd name="adj2" fmla="val 1050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关键字 </a:t>
            </a:r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in</a:t>
            </a:r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 </a:t>
            </a:r>
          </a:p>
          <a:p>
            <a:pPr algn="ctr"/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表示闭包体开始</a:t>
            </a:r>
            <a:endParaRPr kumimoji="1" lang="zh-CN" altLang="en-US" sz="1400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9" name="椭圆形标注 18"/>
          <p:cNvSpPr/>
          <p:nvPr/>
        </p:nvSpPr>
        <p:spPr>
          <a:xfrm>
            <a:off x="9608101" y="747341"/>
            <a:ext cx="2517937" cy="1531016"/>
          </a:xfrm>
          <a:prstGeom prst="wedgeEllipseCallout">
            <a:avLst>
              <a:gd name="adj1" fmla="val -45377"/>
              <a:gd name="adj2" fmla="val 830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smtClean="0">
                <a:latin typeface="兰亭黑-简 纤黑" charset="-122"/>
                <a:ea typeface="兰亭黑-简 纤黑" charset="-122"/>
                <a:cs typeface="兰亭黑-简 纤黑" charset="-122"/>
              </a:rPr>
              <a:t>闭包体</a:t>
            </a:r>
            <a:endParaRPr kumimoji="1" lang="zh-CN" altLang="en-US" sz="1400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20" name="椭圆形标注 19"/>
          <p:cNvSpPr/>
          <p:nvPr/>
        </p:nvSpPr>
        <p:spPr>
          <a:xfrm>
            <a:off x="5272610" y="4930946"/>
            <a:ext cx="3279719" cy="1632054"/>
          </a:xfrm>
          <a:prstGeom prst="wedgeEllipseCallout">
            <a:avLst>
              <a:gd name="adj1" fmla="val -3721"/>
              <a:gd name="adj2" fmla="val -829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在字符串中插入整数</a:t>
            </a:r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 用字符串插值方法</a:t>
            </a:r>
          </a:p>
          <a:p>
            <a:pPr algn="ctr"/>
            <a:r>
              <a:rPr kumimoji="1" lang="en-US" altLang="zh-CN" sz="1400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\()</a:t>
            </a:r>
            <a:endParaRPr kumimoji="1" lang="zh-CN" altLang="en-US" sz="1400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245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animBg="1"/>
      <p:bldP spid="14" grpId="0" animBg="1"/>
      <p:bldP spid="6" grpId="0" animBg="1"/>
      <p:bldP spid="15" grpId="0" animBg="1"/>
      <p:bldP spid="16" grpId="0" animBg="1"/>
      <p:bldP spid="17" grpId="0" animBg="1"/>
      <p:bldP spid="19" grpId="0" animBg="1"/>
      <p:bldP spid="2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增加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我来过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94204" y="2180183"/>
            <a:ext cx="76657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let</a:t>
            </a:r>
            <a:r>
              <a:rPr lang="zh-CN" altLang="en-US" dirty="0"/>
              <a:t> 来过行为 </a:t>
            </a:r>
            <a:r>
              <a:rPr lang="en-US" altLang="zh-CN" dirty="0"/>
              <a:t>= </a:t>
            </a:r>
            <a:r>
              <a:rPr lang="en-US" altLang="zh-CN" dirty="0" err="1"/>
              <a:t>UIAlertAction</a:t>
            </a:r>
            <a:r>
              <a:rPr lang="en-US" altLang="zh-CN" dirty="0"/>
              <a:t>(title: "</a:t>
            </a:r>
            <a:r>
              <a:rPr lang="zh-CN" altLang="en-US" dirty="0"/>
              <a:t>我来过</a:t>
            </a:r>
            <a:r>
              <a:rPr lang="en-US" altLang="zh-CN" dirty="0"/>
              <a:t>", style: </a:t>
            </a:r>
            <a:r>
              <a:rPr lang="en-US" altLang="zh-CN" dirty="0" err="1"/>
              <a:t>UIAlertActionStyle.Default</a:t>
            </a:r>
            <a:r>
              <a:rPr lang="en-US" altLang="zh-CN" dirty="0"/>
              <a:t>) { (</a:t>
            </a:r>
            <a:r>
              <a:rPr lang="en-US" altLang="zh-CN" dirty="0" err="1"/>
              <a:t>action:UIAlertAction</a:t>
            </a:r>
            <a:r>
              <a:rPr lang="en-US" altLang="zh-CN" dirty="0"/>
              <a:t>!) -&gt; Void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endParaRPr lang="zh-CN" altLang="en-US" dirty="0"/>
          </a:p>
          <a:p>
            <a:r>
              <a:rPr lang="en-US" altLang="zh-CN" dirty="0"/>
              <a:t>            let cell = </a:t>
            </a:r>
            <a:r>
              <a:rPr lang="en-US" altLang="zh-CN" dirty="0" err="1"/>
              <a:t>tableView.cellForRowAtIndexPath</a:t>
            </a:r>
            <a:r>
              <a:rPr lang="en-US" altLang="zh-CN" dirty="0"/>
              <a:t>(</a:t>
            </a:r>
            <a:r>
              <a:rPr lang="en-US" altLang="zh-CN" dirty="0" err="1"/>
              <a:t>indexPath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           cell?.</a:t>
            </a:r>
            <a:r>
              <a:rPr lang="en-US" altLang="zh-CN" dirty="0" err="1"/>
              <a:t>accessoryType</a:t>
            </a:r>
            <a:r>
              <a:rPr lang="en-US" altLang="zh-CN" dirty="0"/>
              <a:t> = </a:t>
            </a:r>
            <a:r>
              <a:rPr lang="en-US" altLang="zh-CN" dirty="0" err="1"/>
              <a:t>UITableViewCellAccessoryType.Checkmark</a:t>
            </a:r>
            <a:endParaRPr lang="en-US" altLang="zh-CN" dirty="0"/>
          </a:p>
          <a:p>
            <a:r>
              <a:rPr lang="en-US" altLang="zh-CN" dirty="0"/>
              <a:t>        }</a:t>
            </a:r>
          </a:p>
          <a:p>
            <a:r>
              <a:rPr lang="en-US" altLang="zh-CN" dirty="0"/>
              <a:t>        </a:t>
            </a:r>
          </a:p>
          <a:p>
            <a:r>
              <a:rPr lang="zh-CN" altLang="en-US" dirty="0"/>
              <a:t>        选项菜单</a:t>
            </a:r>
            <a:r>
              <a:rPr lang="en-US" altLang="zh-CN" dirty="0"/>
              <a:t>.</a:t>
            </a:r>
            <a:r>
              <a:rPr lang="en-US" altLang="zh-CN" dirty="0" err="1"/>
              <a:t>addAction</a:t>
            </a:r>
            <a:r>
              <a:rPr lang="en-US" altLang="zh-CN" dirty="0"/>
              <a:t>(</a:t>
            </a:r>
            <a:r>
              <a:rPr lang="zh-CN" altLang="en-US" dirty="0"/>
              <a:t>来过行为</a:t>
            </a:r>
            <a:r>
              <a:rPr lang="en-US" altLang="zh-CN" dirty="0"/>
              <a:t>)</a:t>
            </a:r>
            <a:endParaRPr lang="en-US" altLang="zh-CN" dirty="0">
              <a:effectLst/>
            </a:endParaRPr>
          </a:p>
        </p:txBody>
      </p:sp>
      <p:pic>
        <p:nvPicPr>
          <p:cNvPr id="7" name="图片 6" descr="action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621" y="982325"/>
            <a:ext cx="3120057" cy="573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785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可选</a:t>
            </a:r>
            <a:r>
              <a:rPr lang="en-US" altLang="zh-CN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(optional)</a:t>
            </a:r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类型和</a:t>
            </a:r>
            <a:r>
              <a:rPr lang="en-US" altLang="zh-CN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5209975" y="173377"/>
            <a:ext cx="1741959" cy="3483918"/>
          </a:xfrm>
          <a:custGeom>
            <a:avLst/>
            <a:gdLst/>
            <a:ahLst/>
            <a:cxnLst/>
            <a:rect l="l" t="t" r="r" b="b"/>
            <a:pathLst>
              <a:path w="1741959" h="3483918">
                <a:moveTo>
                  <a:pt x="751433" y="0"/>
                </a:moveTo>
                <a:cubicBezTo>
                  <a:pt x="796975" y="11386"/>
                  <a:pt x="819746" y="51234"/>
                  <a:pt x="819746" y="119547"/>
                </a:cubicBezTo>
                <a:cubicBezTo>
                  <a:pt x="819746" y="130932"/>
                  <a:pt x="808360" y="159395"/>
                  <a:pt x="785590" y="204937"/>
                </a:cubicBezTo>
                <a:cubicBezTo>
                  <a:pt x="762819" y="239093"/>
                  <a:pt x="728663" y="330176"/>
                  <a:pt x="683121" y="478185"/>
                </a:cubicBezTo>
                <a:cubicBezTo>
                  <a:pt x="683121" y="489571"/>
                  <a:pt x="666043" y="535112"/>
                  <a:pt x="631887" y="614810"/>
                </a:cubicBezTo>
                <a:cubicBezTo>
                  <a:pt x="540805" y="888058"/>
                  <a:pt x="472492" y="1110072"/>
                  <a:pt x="426951" y="1280852"/>
                </a:cubicBezTo>
                <a:cubicBezTo>
                  <a:pt x="404180" y="1406091"/>
                  <a:pt x="387102" y="1474403"/>
                  <a:pt x="375717" y="1485789"/>
                </a:cubicBezTo>
                <a:lnTo>
                  <a:pt x="341561" y="1588257"/>
                </a:lnTo>
                <a:cubicBezTo>
                  <a:pt x="296019" y="1713496"/>
                  <a:pt x="273249" y="1838735"/>
                  <a:pt x="273249" y="1963973"/>
                </a:cubicBezTo>
                <a:cubicBezTo>
                  <a:pt x="273249" y="2077827"/>
                  <a:pt x="358639" y="2140446"/>
                  <a:pt x="529419" y="2151832"/>
                </a:cubicBezTo>
                <a:cubicBezTo>
                  <a:pt x="563575" y="2151832"/>
                  <a:pt x="597731" y="2157524"/>
                  <a:pt x="631887" y="2168910"/>
                </a:cubicBezTo>
                <a:cubicBezTo>
                  <a:pt x="666043" y="2180295"/>
                  <a:pt x="683121" y="2185988"/>
                  <a:pt x="683121" y="2185988"/>
                </a:cubicBezTo>
                <a:lnTo>
                  <a:pt x="751433" y="2168910"/>
                </a:lnTo>
                <a:lnTo>
                  <a:pt x="870980" y="2168910"/>
                </a:lnTo>
                <a:lnTo>
                  <a:pt x="922214" y="2151832"/>
                </a:lnTo>
                <a:lnTo>
                  <a:pt x="956370" y="2151832"/>
                </a:lnTo>
                <a:cubicBezTo>
                  <a:pt x="967755" y="2151832"/>
                  <a:pt x="973448" y="2134754"/>
                  <a:pt x="973448" y="2100598"/>
                </a:cubicBezTo>
                <a:lnTo>
                  <a:pt x="990526" y="1946895"/>
                </a:lnTo>
                <a:cubicBezTo>
                  <a:pt x="990526" y="1935510"/>
                  <a:pt x="990526" y="1912739"/>
                  <a:pt x="990526" y="1878583"/>
                </a:cubicBezTo>
                <a:lnTo>
                  <a:pt x="1007604" y="1793193"/>
                </a:lnTo>
                <a:cubicBezTo>
                  <a:pt x="1007604" y="1781808"/>
                  <a:pt x="1013297" y="1753344"/>
                  <a:pt x="1024682" y="1707803"/>
                </a:cubicBezTo>
                <a:cubicBezTo>
                  <a:pt x="1024682" y="1559793"/>
                  <a:pt x="1030375" y="1451633"/>
                  <a:pt x="1041760" y="1383321"/>
                </a:cubicBezTo>
                <a:lnTo>
                  <a:pt x="1075916" y="1280852"/>
                </a:lnTo>
                <a:cubicBezTo>
                  <a:pt x="1087301" y="1189770"/>
                  <a:pt x="1092994" y="1115765"/>
                  <a:pt x="1092994" y="1058838"/>
                </a:cubicBezTo>
                <a:cubicBezTo>
                  <a:pt x="1092994" y="1013297"/>
                  <a:pt x="1110072" y="973448"/>
                  <a:pt x="1144228" y="939292"/>
                </a:cubicBezTo>
                <a:cubicBezTo>
                  <a:pt x="1201155" y="882365"/>
                  <a:pt x="1241004" y="853902"/>
                  <a:pt x="1263774" y="853902"/>
                </a:cubicBezTo>
                <a:lnTo>
                  <a:pt x="1315008" y="870980"/>
                </a:lnTo>
                <a:lnTo>
                  <a:pt x="1400399" y="888058"/>
                </a:lnTo>
                <a:cubicBezTo>
                  <a:pt x="1502867" y="922214"/>
                  <a:pt x="1548408" y="962063"/>
                  <a:pt x="1537023" y="1007604"/>
                </a:cubicBezTo>
                <a:cubicBezTo>
                  <a:pt x="1537023" y="1041760"/>
                  <a:pt x="1525637" y="1098687"/>
                  <a:pt x="1502867" y="1178384"/>
                </a:cubicBezTo>
                <a:cubicBezTo>
                  <a:pt x="1491481" y="1201155"/>
                  <a:pt x="1480096" y="1263775"/>
                  <a:pt x="1468711" y="1366243"/>
                </a:cubicBezTo>
                <a:cubicBezTo>
                  <a:pt x="1457325" y="1423169"/>
                  <a:pt x="1440247" y="1497174"/>
                  <a:pt x="1417477" y="1588257"/>
                </a:cubicBezTo>
                <a:cubicBezTo>
                  <a:pt x="1394706" y="1679340"/>
                  <a:pt x="1383321" y="1747652"/>
                  <a:pt x="1383321" y="1793193"/>
                </a:cubicBezTo>
                <a:cubicBezTo>
                  <a:pt x="1360550" y="1907047"/>
                  <a:pt x="1349164" y="1969666"/>
                  <a:pt x="1349164" y="1981052"/>
                </a:cubicBezTo>
                <a:cubicBezTo>
                  <a:pt x="1337779" y="2003822"/>
                  <a:pt x="1332086" y="2026593"/>
                  <a:pt x="1332086" y="2049364"/>
                </a:cubicBezTo>
                <a:cubicBezTo>
                  <a:pt x="1332086" y="2083520"/>
                  <a:pt x="1349164" y="2100598"/>
                  <a:pt x="1383321" y="2100598"/>
                </a:cubicBezTo>
                <a:cubicBezTo>
                  <a:pt x="1383321" y="2100598"/>
                  <a:pt x="1394706" y="2100598"/>
                  <a:pt x="1417477" y="2100598"/>
                </a:cubicBezTo>
                <a:lnTo>
                  <a:pt x="1502867" y="2066442"/>
                </a:lnTo>
                <a:cubicBezTo>
                  <a:pt x="1525637" y="2066442"/>
                  <a:pt x="1559793" y="2049364"/>
                  <a:pt x="1605335" y="2015208"/>
                </a:cubicBezTo>
                <a:cubicBezTo>
                  <a:pt x="1628106" y="2003822"/>
                  <a:pt x="1650876" y="1998130"/>
                  <a:pt x="1673647" y="1998130"/>
                </a:cubicBezTo>
                <a:cubicBezTo>
                  <a:pt x="1719188" y="1998130"/>
                  <a:pt x="1741959" y="2032286"/>
                  <a:pt x="1741959" y="2100598"/>
                </a:cubicBezTo>
                <a:cubicBezTo>
                  <a:pt x="1741959" y="2134754"/>
                  <a:pt x="1736266" y="2157524"/>
                  <a:pt x="1724881" y="2168910"/>
                </a:cubicBezTo>
                <a:lnTo>
                  <a:pt x="1622413" y="2237222"/>
                </a:lnTo>
                <a:lnTo>
                  <a:pt x="1554101" y="2288456"/>
                </a:lnTo>
                <a:lnTo>
                  <a:pt x="1434555" y="2356768"/>
                </a:lnTo>
                <a:lnTo>
                  <a:pt x="1383321" y="2390924"/>
                </a:lnTo>
                <a:cubicBezTo>
                  <a:pt x="1303623" y="2436466"/>
                  <a:pt x="1263774" y="2482007"/>
                  <a:pt x="1263774" y="2527549"/>
                </a:cubicBezTo>
                <a:cubicBezTo>
                  <a:pt x="1252389" y="2538934"/>
                  <a:pt x="1241004" y="2561705"/>
                  <a:pt x="1229618" y="2595861"/>
                </a:cubicBezTo>
                <a:cubicBezTo>
                  <a:pt x="1218233" y="2641402"/>
                  <a:pt x="1212540" y="2675558"/>
                  <a:pt x="1212540" y="2698329"/>
                </a:cubicBezTo>
                <a:lnTo>
                  <a:pt x="1212540" y="2749563"/>
                </a:lnTo>
                <a:lnTo>
                  <a:pt x="1178384" y="3022811"/>
                </a:lnTo>
                <a:cubicBezTo>
                  <a:pt x="1166999" y="3125279"/>
                  <a:pt x="1155613" y="3187899"/>
                  <a:pt x="1144228" y="3210670"/>
                </a:cubicBezTo>
                <a:cubicBezTo>
                  <a:pt x="1132843" y="3233440"/>
                  <a:pt x="1127150" y="3244826"/>
                  <a:pt x="1127150" y="3244826"/>
                </a:cubicBezTo>
                <a:lnTo>
                  <a:pt x="1161306" y="3313138"/>
                </a:lnTo>
                <a:cubicBezTo>
                  <a:pt x="1161306" y="3313138"/>
                  <a:pt x="1155613" y="3318830"/>
                  <a:pt x="1144228" y="3330216"/>
                </a:cubicBezTo>
                <a:cubicBezTo>
                  <a:pt x="1132843" y="3352986"/>
                  <a:pt x="1110072" y="3375757"/>
                  <a:pt x="1075916" y="3398528"/>
                </a:cubicBezTo>
                <a:cubicBezTo>
                  <a:pt x="1064531" y="3421299"/>
                  <a:pt x="1047453" y="3438377"/>
                  <a:pt x="1024682" y="3449762"/>
                </a:cubicBezTo>
                <a:cubicBezTo>
                  <a:pt x="1001911" y="3472533"/>
                  <a:pt x="973448" y="3483918"/>
                  <a:pt x="939292" y="3483918"/>
                </a:cubicBezTo>
                <a:cubicBezTo>
                  <a:pt x="905136" y="3483918"/>
                  <a:pt x="888058" y="3455455"/>
                  <a:pt x="888058" y="3398528"/>
                </a:cubicBezTo>
                <a:lnTo>
                  <a:pt x="888058" y="3364372"/>
                </a:lnTo>
                <a:lnTo>
                  <a:pt x="888058" y="3244826"/>
                </a:lnTo>
                <a:cubicBezTo>
                  <a:pt x="888058" y="3210670"/>
                  <a:pt x="888058" y="3165128"/>
                  <a:pt x="888058" y="3108201"/>
                </a:cubicBezTo>
                <a:cubicBezTo>
                  <a:pt x="899443" y="3051275"/>
                  <a:pt x="905136" y="3017119"/>
                  <a:pt x="905136" y="3005733"/>
                </a:cubicBezTo>
                <a:lnTo>
                  <a:pt x="905136" y="2920343"/>
                </a:lnTo>
                <a:lnTo>
                  <a:pt x="922214" y="2869109"/>
                </a:lnTo>
                <a:cubicBezTo>
                  <a:pt x="922214" y="2857724"/>
                  <a:pt x="922214" y="2846338"/>
                  <a:pt x="922214" y="2834953"/>
                </a:cubicBezTo>
                <a:lnTo>
                  <a:pt x="922214" y="2766641"/>
                </a:lnTo>
                <a:cubicBezTo>
                  <a:pt x="922214" y="2755255"/>
                  <a:pt x="922214" y="2732485"/>
                  <a:pt x="922214" y="2698329"/>
                </a:cubicBezTo>
                <a:cubicBezTo>
                  <a:pt x="933599" y="2664173"/>
                  <a:pt x="939292" y="2635709"/>
                  <a:pt x="939292" y="2612939"/>
                </a:cubicBezTo>
                <a:cubicBezTo>
                  <a:pt x="939292" y="2578783"/>
                  <a:pt x="922214" y="2561705"/>
                  <a:pt x="888058" y="2561705"/>
                </a:cubicBezTo>
                <a:cubicBezTo>
                  <a:pt x="876672" y="2561705"/>
                  <a:pt x="865287" y="2561705"/>
                  <a:pt x="853902" y="2561705"/>
                </a:cubicBezTo>
                <a:lnTo>
                  <a:pt x="768512" y="2578783"/>
                </a:lnTo>
                <a:lnTo>
                  <a:pt x="717277" y="2578783"/>
                </a:lnTo>
                <a:lnTo>
                  <a:pt x="512341" y="2595861"/>
                </a:lnTo>
                <a:lnTo>
                  <a:pt x="444029" y="2595861"/>
                </a:lnTo>
                <a:lnTo>
                  <a:pt x="375717" y="2595861"/>
                </a:lnTo>
                <a:cubicBezTo>
                  <a:pt x="136625" y="2573090"/>
                  <a:pt x="17078" y="2464929"/>
                  <a:pt x="17078" y="2271378"/>
                </a:cubicBezTo>
                <a:lnTo>
                  <a:pt x="17078" y="2185988"/>
                </a:lnTo>
                <a:lnTo>
                  <a:pt x="0" y="2134754"/>
                </a:lnTo>
                <a:lnTo>
                  <a:pt x="0" y="2083520"/>
                </a:lnTo>
                <a:cubicBezTo>
                  <a:pt x="11386" y="2060749"/>
                  <a:pt x="17078" y="1992437"/>
                  <a:pt x="17078" y="1878583"/>
                </a:cubicBezTo>
                <a:cubicBezTo>
                  <a:pt x="17078" y="1457325"/>
                  <a:pt x="79698" y="1098687"/>
                  <a:pt x="204937" y="802668"/>
                </a:cubicBezTo>
                <a:cubicBezTo>
                  <a:pt x="227707" y="745741"/>
                  <a:pt x="239093" y="700200"/>
                  <a:pt x="239093" y="666044"/>
                </a:cubicBezTo>
                <a:cubicBezTo>
                  <a:pt x="239093" y="654658"/>
                  <a:pt x="233400" y="643273"/>
                  <a:pt x="222015" y="631888"/>
                </a:cubicBezTo>
                <a:lnTo>
                  <a:pt x="204937" y="614810"/>
                </a:lnTo>
                <a:cubicBezTo>
                  <a:pt x="204937" y="614810"/>
                  <a:pt x="204937" y="609117"/>
                  <a:pt x="204937" y="597731"/>
                </a:cubicBezTo>
                <a:cubicBezTo>
                  <a:pt x="204937" y="552190"/>
                  <a:pt x="222015" y="489571"/>
                  <a:pt x="256171" y="409873"/>
                </a:cubicBezTo>
                <a:cubicBezTo>
                  <a:pt x="256171" y="398488"/>
                  <a:pt x="267556" y="370024"/>
                  <a:pt x="290327" y="324483"/>
                </a:cubicBezTo>
                <a:cubicBezTo>
                  <a:pt x="301712" y="278942"/>
                  <a:pt x="313098" y="250478"/>
                  <a:pt x="324483" y="239093"/>
                </a:cubicBezTo>
                <a:lnTo>
                  <a:pt x="341561" y="222015"/>
                </a:lnTo>
                <a:lnTo>
                  <a:pt x="392795" y="187859"/>
                </a:lnTo>
                <a:cubicBezTo>
                  <a:pt x="540805" y="62620"/>
                  <a:pt x="660351" y="0"/>
                  <a:pt x="75143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380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116">
        <p15:prstTrans prst="pageCurlDouble"/>
      </p:transition>
    </mc:Choice>
    <mc:Fallback xmlns="">
      <p:transition spd="slow" advTm="311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fav_iphone6_gold_side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37" t="5831" r="30085" b="8357"/>
          <a:stretch/>
        </p:blipFill>
        <p:spPr>
          <a:xfrm>
            <a:off x="2836983" y="386861"/>
            <a:ext cx="2745629" cy="623667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065478" y="2567352"/>
            <a:ext cx="3122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实践出真知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</a:t>
            </a:r>
            <a:r>
              <a:rPr lang="zh-CN" altLang="en-US" b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理论固然很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美，但替代不了实干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” 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        </a:t>
            </a:r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–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托尼 何塞</a:t>
            </a:r>
            <a:endParaRPr lang="en-US" altLang="zh-CN" dirty="0">
              <a:effectLst/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pic>
        <p:nvPicPr>
          <p:cNvPr id="4" name="图片 3" descr="actions_iphone6_gold_side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4" t="7693" r="32803" b="6875"/>
          <a:stretch/>
        </p:blipFill>
        <p:spPr>
          <a:xfrm>
            <a:off x="1364078" y="386861"/>
            <a:ext cx="2445922" cy="617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可选类型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098430" y="2598025"/>
            <a:ext cx="6096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可选类型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缘来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: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网络操作中的一堆表单</a:t>
            </a:r>
          </a:p>
          <a:p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例如注册时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: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(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必填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用户名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/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密码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(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选填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地址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/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爱好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/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邮编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/…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98430" y="1931218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跟一个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“?”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是什么意思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098430" y="4810455"/>
            <a:ext cx="79365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因为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cellForRowAtIndexPath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方法可能返回相应的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也可能没有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要访问其下的属性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须加上 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“?”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大多数情况下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Xcode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会自动完成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无需手工处理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66692" y="2684136"/>
            <a:ext cx="5691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let </a:t>
            </a:r>
            <a:r>
              <a:rPr lang="en-US" altLang="zh-CN" sz="1600" dirty="0"/>
              <a:t>cell = </a:t>
            </a:r>
            <a:r>
              <a:rPr lang="en-US" altLang="zh-CN" sz="1600" dirty="0" err="1"/>
              <a:t>tableView.cellForRowAtIndexPath</a:t>
            </a:r>
            <a:r>
              <a:rPr lang="en-US" altLang="zh-CN" sz="1600" dirty="0"/>
              <a:t>(</a:t>
            </a:r>
            <a:r>
              <a:rPr lang="en-US" altLang="zh-CN" sz="1600" dirty="0" err="1"/>
              <a:t>indexPath</a:t>
            </a:r>
            <a:r>
              <a:rPr lang="en-US" altLang="zh-CN" sz="1600" dirty="0" smtClean="0"/>
              <a:t>)</a:t>
            </a:r>
            <a:endParaRPr lang="zh-CN" altLang="en-US" sz="1600" dirty="0" smtClean="0"/>
          </a:p>
          <a:p>
            <a:endParaRPr lang="en-US" altLang="zh-CN" sz="1600" dirty="0"/>
          </a:p>
          <a:p>
            <a:r>
              <a:rPr lang="en-US" altLang="zh-CN" sz="1600" dirty="0" smtClean="0"/>
              <a:t>cell</a:t>
            </a:r>
            <a:r>
              <a:rPr lang="en-US" altLang="zh-CN" sz="1600" dirty="0"/>
              <a:t>?.</a:t>
            </a:r>
            <a:r>
              <a:rPr lang="en-US" altLang="zh-CN" sz="1600" dirty="0" err="1"/>
              <a:t>accessoryType</a:t>
            </a:r>
            <a:r>
              <a:rPr lang="en-US" altLang="zh-CN" sz="1600" dirty="0"/>
              <a:t> = </a:t>
            </a:r>
            <a:r>
              <a:rPr lang="en-US" altLang="zh-CN" sz="1600" dirty="0" err="1" smtClean="0"/>
              <a:t>UITableViewCellAccessoryType.Checkmark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4828411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取消选择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098430" y="2598025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tableView.deselectRowAtIndexPath</a:t>
            </a:r>
            <a:r>
              <a:rPr lang="en-US" altLang="zh-CN" dirty="0"/>
              <a:t>(</a:t>
            </a:r>
            <a:r>
              <a:rPr lang="en-US" altLang="zh-CN" dirty="0" err="1"/>
              <a:t>indexPath</a:t>
            </a:r>
            <a:r>
              <a:rPr lang="en-US" altLang="zh-CN" dirty="0"/>
              <a:t>, animated: true)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03174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一炮双响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bug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082" y="628382"/>
            <a:ext cx="3258287" cy="58333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094892" y="3493757"/>
            <a:ext cx="2872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Yes!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Bug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才是真爱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!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好好待她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!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6556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原因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45323" y="2063541"/>
            <a:ext cx="6518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如果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UITableView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有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30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个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要显示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但因性能考虑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默认可能只会创建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10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个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当滑动的时候重复使用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145323" y="3139670"/>
            <a:ext cx="6518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这里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UITableView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重用了第一个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显示另一个餐馆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145322" y="3938800"/>
            <a:ext cx="65180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当重用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的时候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只更新了图像和文字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所以需要同时更新 选中 状态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0686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跟踪所有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的选中状态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074984" y="1931218"/>
            <a:ext cx="6518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状态数组</a:t>
            </a:r>
            <a:endParaRPr kumimoji="1" lang="zh-CN" altLang="en-US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lang="en-US" altLang="zh-CN" dirty="0" err="1" smtClean="0"/>
              <a:t>var</a:t>
            </a:r>
            <a:r>
              <a:rPr lang="en-US" altLang="zh-CN" dirty="0" smtClean="0"/>
              <a:t> </a:t>
            </a:r>
            <a:r>
              <a:rPr lang="zh-CN" altLang="en-US" dirty="0"/>
              <a:t>去过的餐馆</a:t>
            </a:r>
            <a:r>
              <a:rPr lang="en-US" altLang="zh-CN" dirty="0"/>
              <a:t> = [</a:t>
            </a:r>
            <a:r>
              <a:rPr lang="en-US" altLang="zh-CN" dirty="0" err="1"/>
              <a:t>Bool</a:t>
            </a:r>
            <a:r>
              <a:rPr lang="en-US" altLang="zh-CN" dirty="0"/>
              <a:t>](count: 21, </a:t>
            </a:r>
            <a:r>
              <a:rPr lang="en-US" altLang="zh-CN" dirty="0" err="1"/>
              <a:t>repeatedValue</a:t>
            </a:r>
            <a:r>
              <a:rPr lang="en-US" altLang="zh-CN" dirty="0"/>
              <a:t>: false)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74984" y="2875024"/>
            <a:ext cx="65180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Bool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: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布尔值</a:t>
            </a:r>
          </a:p>
          <a:p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true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false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074984" y="4568910"/>
            <a:ext cx="65180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var</a:t>
            </a:r>
            <a:r>
              <a:rPr lang="en-US" altLang="zh-CN" dirty="0" smtClean="0"/>
              <a:t> </a:t>
            </a:r>
            <a:r>
              <a:rPr lang="zh-CN" altLang="en-US" dirty="0"/>
              <a:t>去过的餐馆</a:t>
            </a:r>
            <a:r>
              <a:rPr lang="en-US" altLang="zh-CN" dirty="0"/>
              <a:t> = [</a:t>
            </a:r>
            <a:r>
              <a:rPr lang="en-US" altLang="zh-CN" dirty="0" err="1"/>
              <a:t>Bool</a:t>
            </a:r>
            <a:r>
              <a:rPr lang="en-US" altLang="zh-CN" dirty="0"/>
              <a:t>](count: 21, </a:t>
            </a:r>
            <a:r>
              <a:rPr lang="en-US" altLang="zh-CN" dirty="0" err="1"/>
              <a:t>repeatedValue</a:t>
            </a:r>
            <a:r>
              <a:rPr lang="en-US" altLang="zh-CN" dirty="0"/>
              <a:t>: false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等价于</a:t>
            </a:r>
          </a:p>
          <a:p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lang="da-DK" altLang="zh-CN" dirty="0"/>
              <a:t> var </a:t>
            </a:r>
            <a:r>
              <a:rPr lang="zh-CN" altLang="da-DK" dirty="0"/>
              <a:t>去过的</a:t>
            </a:r>
            <a:r>
              <a:rPr lang="zh-CN" altLang="da-DK" dirty="0" smtClean="0"/>
              <a:t>餐馆</a:t>
            </a:r>
            <a:r>
              <a:rPr lang="da-DK" altLang="zh-CN" dirty="0" smtClean="0"/>
              <a:t> </a:t>
            </a:r>
            <a:r>
              <a:rPr lang="da-DK" altLang="zh-CN" dirty="0"/>
              <a:t>= [false,false,false,false,false,false,false,false,false,false,false,false,false,false,false,false,false,false,false,false,false]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5036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74984" y="1738941"/>
            <a:ext cx="87688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“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我来过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”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行为中保存状态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let</a:t>
            </a:r>
            <a:r>
              <a:rPr lang="zh-CN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来过行为 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= </a:t>
            </a:r>
            <a:r>
              <a:rPr lang="en-US" altLang="zh-CN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UIAlertAction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(title: "</a:t>
            </a:r>
            <a:r>
              <a:rPr lang="zh-CN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我来过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", style: </a:t>
            </a:r>
            <a:r>
              <a:rPr lang="en-US" altLang="zh-CN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UIAlertActionStyle.Default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) { (</a:t>
            </a:r>
            <a:r>
              <a:rPr lang="en-US" altLang="zh-CN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action:UIAlertAction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!) -&gt; Void</a:t>
            </a:r>
            <a:r>
              <a:rPr lang="zh-CN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</a:t>
            </a:r>
            <a:endParaRPr lang="zh-CN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let cell = </a:t>
            </a:r>
            <a:r>
              <a:rPr lang="en-US" altLang="zh-CN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tableView.cellForRowAtIndexPath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indexPath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)</a:t>
            </a:r>
          </a:p>
          <a:p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cell?.</a:t>
            </a:r>
            <a:r>
              <a:rPr lang="en-US" altLang="zh-CN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accessoryType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= </a:t>
            </a:r>
            <a:r>
              <a:rPr lang="en-US" altLang="zh-CN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UITableViewCellAccessoryType.Checkmark</a:t>
            </a:r>
            <a:endParaRPr lang="en-US" altLang="zh-CN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zh-CN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self.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去过的餐馆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[</a:t>
            </a:r>
            <a:r>
              <a:rPr lang="en-US" altLang="zh-CN" b="1" dirty="0" err="1">
                <a:solidFill>
                  <a:schemeClr val="accent1">
                    <a:lumMod val="75000"/>
                  </a:schemeClr>
                </a:solidFill>
              </a:rPr>
              <a:t>indexPath.row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] = true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}</a:t>
            </a:r>
            <a:endParaRPr kumimoji="1" lang="zh-CN" altLang="en-US" dirty="0">
              <a:solidFill>
                <a:schemeClr val="accent1">
                  <a:lumMod val="60000"/>
                  <a:lumOff val="40000"/>
                </a:schemeClr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74984" y="3945326"/>
            <a:ext cx="87688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重用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时读取状态 </a:t>
            </a:r>
            <a:r>
              <a:rPr lang="en-US" altLang="zh-CN" i="1" dirty="0" err="1"/>
              <a:t>tableView</a:t>
            </a:r>
            <a:r>
              <a:rPr lang="en-US" altLang="zh-CN" i="1" dirty="0"/>
              <a:t>(_:</a:t>
            </a:r>
            <a:r>
              <a:rPr lang="en-US" altLang="zh-CN" i="1" dirty="0" err="1"/>
              <a:t>cellForRowAtIndexPath</a:t>
            </a:r>
            <a:r>
              <a:rPr lang="en-US" altLang="zh-CN" i="1" dirty="0"/>
              <a:t>:) 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lang="en-US" altLang="zh-CN" dirty="0"/>
              <a:t>if</a:t>
            </a:r>
            <a:r>
              <a:rPr lang="zh-CN" altLang="en-US" dirty="0"/>
              <a:t> 去过的餐馆</a:t>
            </a:r>
            <a:r>
              <a:rPr lang="en-US" altLang="zh-CN" dirty="0"/>
              <a:t>[</a:t>
            </a:r>
            <a:r>
              <a:rPr lang="en-US" altLang="zh-CN" dirty="0" err="1"/>
              <a:t>indexPath.row</a:t>
            </a:r>
            <a:r>
              <a:rPr lang="en-US" altLang="zh-CN" dirty="0"/>
              <a:t>] {</a:t>
            </a:r>
          </a:p>
          <a:p>
            <a:r>
              <a:rPr lang="en-US" altLang="zh-CN" dirty="0"/>
              <a:t>            </a:t>
            </a:r>
            <a:r>
              <a:rPr lang="en-US" altLang="zh-CN" dirty="0" err="1"/>
              <a:t>cell.accessoryType</a:t>
            </a:r>
            <a:r>
              <a:rPr lang="en-US" altLang="zh-CN" dirty="0"/>
              <a:t> = .Checkmark</a:t>
            </a:r>
          </a:p>
          <a:p>
            <a:r>
              <a:rPr lang="da-DK" altLang="zh-CN" dirty="0"/>
              <a:t>        } </a:t>
            </a:r>
            <a:r>
              <a:rPr lang="da-DK" altLang="zh-CN" dirty="0" err="1"/>
              <a:t>else</a:t>
            </a:r>
            <a:r>
              <a:rPr lang="da-DK" altLang="zh-CN" dirty="0"/>
              <a:t> {</a:t>
            </a:r>
          </a:p>
          <a:p>
            <a:r>
              <a:rPr lang="da-DK" altLang="zh-CN" dirty="0"/>
              <a:t>            </a:t>
            </a:r>
            <a:r>
              <a:rPr lang="da-DK" altLang="zh-CN" dirty="0" err="1"/>
              <a:t>cell.accessoryType</a:t>
            </a:r>
            <a:r>
              <a:rPr lang="da-DK" altLang="zh-CN" dirty="0"/>
              <a:t> = .None</a:t>
            </a:r>
          </a:p>
          <a:p>
            <a:r>
              <a:rPr lang="da-DK" altLang="zh-CN" dirty="0" smtClean="0"/>
              <a:t>}</a:t>
            </a:r>
            <a:endParaRPr kumimoji="1" lang="zh-CN" altLang="en-US" dirty="0">
              <a:solidFill>
                <a:schemeClr val="accent1">
                  <a:lumMod val="60000"/>
                  <a:lumOff val="40000"/>
                </a:schemeClr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80492" y="5874712"/>
            <a:ext cx="8768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简洁写法</a:t>
            </a:r>
          </a:p>
          <a:p>
            <a:r>
              <a:rPr lang="en-US" altLang="zh-CN" dirty="0" err="1" smtClean="0"/>
              <a:t>cell.accessoryType</a:t>
            </a:r>
            <a:r>
              <a:rPr lang="zh-CN" altLang="en-US" dirty="0" smtClean="0"/>
              <a:t> </a:t>
            </a:r>
            <a:r>
              <a:rPr lang="en-US" altLang="zh-CN" dirty="0"/>
              <a:t>= </a:t>
            </a:r>
            <a:r>
              <a:rPr lang="zh-CN" altLang="en-US" dirty="0"/>
              <a:t>去过的餐馆</a:t>
            </a:r>
            <a:r>
              <a:rPr lang="en-US" altLang="zh-CN" dirty="0"/>
              <a:t>[</a:t>
            </a:r>
            <a:r>
              <a:rPr lang="en-US" altLang="zh-CN" dirty="0" err="1"/>
              <a:t>indexPath.row</a:t>
            </a:r>
            <a:r>
              <a:rPr lang="en-US" altLang="zh-CN" dirty="0"/>
              <a:t>] ? .Checkmark: .None</a:t>
            </a:r>
            <a:endParaRPr kumimoji="1" lang="zh-CN" altLang="en-US" dirty="0">
              <a:solidFill>
                <a:schemeClr val="accent1">
                  <a:lumMod val="60000"/>
                  <a:lumOff val="40000"/>
                </a:schemeClr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361160" y="1111385"/>
            <a:ext cx="510401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练习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加上取消勾选功能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用爱心代替勾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可以用图片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比如 </a:t>
            </a:r>
            <a:r>
              <a:rPr lang="en-US" altLang="zh-CN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favImageView</a:t>
            </a:r>
            <a:endParaRPr lang="zh-CN" altLang="en-US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隐藏图片</a:t>
            </a:r>
          </a:p>
          <a:p>
            <a:r>
              <a:rPr lang="en-US" altLang="zh-CN" b="1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favImageView</a:t>
            </a:r>
            <a:r>
              <a:rPr lang="en-US" altLang="zh-CN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.hidden</a:t>
            </a:r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true</a:t>
            </a:r>
            <a:endParaRPr lang="zh-CN" altLang="en-US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  <p:pic>
        <p:nvPicPr>
          <p:cNvPr id="2" name="图片 1" descr="fav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363" y="867508"/>
            <a:ext cx="2928642" cy="538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338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8" y="2705724"/>
            <a:ext cx="5104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源码及课件参考：</a:t>
            </a:r>
          </a:p>
          <a:p>
            <a:r>
              <a:rPr lang="en-US" altLang="zh-CN" sz="1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</a:t>
            </a:r>
            <a:r>
              <a:rPr lang="en-US" altLang="zh-CN" sz="1600" b="1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github.com</a:t>
            </a:r>
            <a:r>
              <a:rPr lang="en-US" altLang="zh-CN" sz="1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600" b="1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yagamis</a:t>
            </a:r>
            <a:r>
              <a:rPr lang="en-US" altLang="zh-CN" sz="1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600" b="1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celldidselect</a:t>
            </a:r>
            <a:endParaRPr lang="zh-CN" altLang="en-US" sz="1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344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087990" y="2072679"/>
            <a:ext cx="4834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以上一章完成版为基础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actions_iphone6_gold_portrai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6046" y="128954"/>
            <a:ext cx="6858000" cy="6858000"/>
          </a:xfrm>
          <a:prstGeom prst="rect">
            <a:avLst/>
          </a:prstGeom>
        </p:spPr>
      </p:pic>
      <p:pic>
        <p:nvPicPr>
          <p:cNvPr id="4" name="图片 3" descr="fav_iphone6_gold_portrai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185" y="11492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5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311633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1615845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93826" y="574419"/>
            <a:ext cx="782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行选择的处理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69918" y="1851205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UIAlertController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2943331"/>
            <a:ext cx="5928865" cy="9939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569918" y="3178691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添加多项菜单及行为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4432161"/>
            <a:ext cx="5928865" cy="99394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3569918" y="4679245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可选类型和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62954"/>
            <a:ext cx="8202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行选择的处理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理解</a:t>
            </a:r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UITableViewDelegate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2"/>
            <a:ext cx="9285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在第一个列表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中用过</a:t>
            </a:r>
          </a:p>
          <a:p>
            <a:r>
              <a:rPr lang="en-US" altLang="zh-CN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UITableViewDelegate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UITableViewDataSource</a:t>
            </a:r>
            <a:endParaRPr lang="zh-CN" altLang="en-US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6379" y="3336611"/>
            <a:ext cx="9179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delegate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是一种“模式（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attern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）”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每一个代理负责一个具体的角色或任务</a:t>
            </a:r>
          </a:p>
          <a:p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类似于任务“分包”， 软件设计中的“关注点分离”，以保持一个系统整体上的简洁。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20130" y="4334137"/>
            <a:ext cx="8675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遵循此理念设计了这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种协议</a:t>
            </a:r>
          </a:p>
          <a:p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</a:t>
            </a:r>
            <a:r>
              <a:rPr lang="en-US" altLang="zh-CN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UITableViewDelegate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处理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Section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（区块）的头和尾，行选择处理和</a:t>
            </a:r>
            <a:r>
              <a:rPr lang="en-US" altLang="zh-CN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重排序</a:t>
            </a:r>
          </a:p>
        </p:txBody>
      </p:sp>
    </p:spTree>
    <p:extLst>
      <p:ext uri="{BB962C8B-B14F-4D97-AF65-F5344CB8AC3E}">
        <p14:creationId xmlns:p14="http://schemas.microsoft.com/office/powerpoint/2010/main" val="2085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行选择处理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如何在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UITableViewDelegate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中找到相关的方法？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089542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读文档：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https://developer.apple.com/library/ios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/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行选择处理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34735" y="1931218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Quickhelp</a:t>
            </a:r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qucik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416" y="2425135"/>
            <a:ext cx="8409695" cy="392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007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行选择处理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get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75" b="29694"/>
          <a:stretch/>
        </p:blipFill>
        <p:spPr>
          <a:xfrm>
            <a:off x="6619402" y="1512719"/>
            <a:ext cx="5388822" cy="3543375"/>
          </a:xfrm>
          <a:prstGeom prst="rect">
            <a:avLst/>
          </a:prstGeom>
        </p:spPr>
      </p:pic>
      <p:sp>
        <p:nvSpPr>
          <p:cNvPr id="8" name="圆角矩形标注 7"/>
          <p:cNvSpPr/>
          <p:nvPr/>
        </p:nvSpPr>
        <p:spPr>
          <a:xfrm>
            <a:off x="5192979" y="4165745"/>
            <a:ext cx="1547446" cy="1066800"/>
          </a:xfrm>
          <a:prstGeom prst="wedgeRoundRectCallout">
            <a:avLst>
              <a:gd name="adj1" fmla="val 75737"/>
              <a:gd name="adj2" fmla="val -9903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管理行选择</a:t>
            </a:r>
            <a:endParaRPr kumimoji="1" lang="zh-CN" altLang="en-US" dirty="0"/>
          </a:p>
        </p:txBody>
      </p:sp>
      <p:pic>
        <p:nvPicPr>
          <p:cNvPr id="11" name="图片 10" descr="get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86" r="70557" b="50540"/>
          <a:stretch/>
        </p:blipFill>
        <p:spPr>
          <a:xfrm>
            <a:off x="889756" y="2040478"/>
            <a:ext cx="4303223" cy="802676"/>
          </a:xfrm>
          <a:prstGeom prst="rect">
            <a:avLst/>
          </a:prstGeom>
        </p:spPr>
      </p:pic>
      <p:sp>
        <p:nvSpPr>
          <p:cNvPr id="12" name="圆角矩形标注 11"/>
          <p:cNvSpPr/>
          <p:nvPr/>
        </p:nvSpPr>
        <p:spPr>
          <a:xfrm>
            <a:off x="1007307" y="3284405"/>
            <a:ext cx="2515821" cy="1529641"/>
          </a:xfrm>
          <a:prstGeom prst="wedgeRoundRectCallout">
            <a:avLst>
              <a:gd name="adj1" fmla="val 21791"/>
              <a:gd name="adj2" fmla="val -8157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前缀含义</a:t>
            </a:r>
          </a:p>
          <a:p>
            <a:pPr algn="ctr"/>
            <a:r>
              <a:rPr kumimoji="1" lang="en-US" altLang="zh-CN" dirty="0" smtClean="0"/>
              <a:t>will</a:t>
            </a:r>
            <a:r>
              <a:rPr kumimoji="1" lang="zh-CN" altLang="en-US" dirty="0" smtClean="0"/>
              <a:t>：即将</a:t>
            </a:r>
          </a:p>
          <a:p>
            <a:pPr algn="ctr"/>
            <a:r>
              <a:rPr kumimoji="1" lang="en-US" altLang="zh-CN" dirty="0" smtClean="0"/>
              <a:t>did</a:t>
            </a:r>
            <a:r>
              <a:rPr kumimoji="1" lang="zh-CN" altLang="en-US" dirty="0" smtClean="0"/>
              <a:t>：已经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4950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4395</TotalTime>
  <Words>1042</Words>
  <Application>Microsoft Macintosh PowerPoint</Application>
  <PresentationFormat>宽屏</PresentationFormat>
  <Paragraphs>168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6" baseType="lpstr">
      <vt:lpstr>Calibri</vt:lpstr>
      <vt:lpstr>Calibri Light</vt:lpstr>
      <vt:lpstr>Lantinghei SC Demibold</vt:lpstr>
      <vt:lpstr>兰亭黑-简 纤黑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yunbo zhang</cp:lastModifiedBy>
  <cp:revision>1044</cp:revision>
  <dcterms:created xsi:type="dcterms:W3CDTF">2014-05-16T07:57:58Z</dcterms:created>
  <dcterms:modified xsi:type="dcterms:W3CDTF">2015-10-05T16:03:04Z</dcterms:modified>
</cp:coreProperties>
</file>

<file path=docProps/thumbnail.jpeg>
</file>